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BBD3-9B7D-4DF0-8839-AFF7244F2DA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2161-9860-4E7B-86AD-60F617EF2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Non-spore </a:t>
            </a:r>
            <a:r>
              <a:rPr lang="en-US" sz="3600" b="1" dirty="0">
                <a:solidFill>
                  <a:srgbClr val="FF0000"/>
                </a:solidFill>
              </a:rPr>
              <a:t>forming Gram-positive bacilli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Corynebacterium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14353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</a:rPr>
              <a:t>Members of the genus </a:t>
            </a:r>
            <a:r>
              <a:rPr lang="en-US" dirty="0" err="1" smtClean="0">
                <a:solidFill>
                  <a:srgbClr val="7030A0"/>
                </a:solidFill>
              </a:rPr>
              <a:t>Corynebacterium</a:t>
            </a:r>
            <a:r>
              <a:rPr lang="en-US" dirty="0" smtClean="0">
                <a:solidFill>
                  <a:srgbClr val="7030A0"/>
                </a:solidFill>
              </a:rPr>
              <a:t> are </a:t>
            </a:r>
            <a:r>
              <a:rPr lang="en-US" dirty="0" err="1" smtClean="0">
                <a:solidFill>
                  <a:srgbClr val="7030A0"/>
                </a:solidFill>
              </a:rPr>
              <a:t>Actinomycetes</a:t>
            </a:r>
            <a:r>
              <a:rPr lang="en-US" dirty="0" smtClean="0">
                <a:solidFill>
                  <a:srgbClr val="7030A0"/>
                </a:solidFill>
              </a:rPr>
              <a:t> that are related to he genera </a:t>
            </a:r>
            <a:r>
              <a:rPr lang="en-US" dirty="0" err="1" smtClean="0">
                <a:solidFill>
                  <a:srgbClr val="7030A0"/>
                </a:solidFill>
              </a:rPr>
              <a:t>Mycobacteriun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Nocardia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dirty="0" err="1" smtClean="0">
                <a:solidFill>
                  <a:srgbClr val="7030A0"/>
                </a:solidFill>
              </a:rPr>
              <a:t>Rhodococcus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Corynebacterium</a:t>
            </a:r>
            <a:r>
              <a:rPr lang="en-US" dirty="0" smtClean="0">
                <a:solidFill>
                  <a:srgbClr val="7030A0"/>
                </a:solidFill>
              </a:rPr>
              <a:t> are aerobic G+ </a:t>
            </a:r>
            <a:r>
              <a:rPr lang="en-US" dirty="0" err="1" smtClean="0">
                <a:solidFill>
                  <a:srgbClr val="7030A0"/>
                </a:solidFill>
              </a:rPr>
              <a:t>pleomorphic</a:t>
            </a:r>
            <a:r>
              <a:rPr lang="en-US" dirty="0" smtClean="0">
                <a:solidFill>
                  <a:srgbClr val="7030A0"/>
                </a:solidFill>
              </a:rPr>
              <a:t> rods often with </a:t>
            </a:r>
            <a:r>
              <a:rPr lang="en-US" dirty="0" err="1" smtClean="0">
                <a:solidFill>
                  <a:srgbClr val="7030A0"/>
                </a:solidFill>
              </a:rPr>
              <a:t>coccoid</a:t>
            </a:r>
            <a:r>
              <a:rPr lang="en-US" dirty="0" smtClean="0">
                <a:solidFill>
                  <a:srgbClr val="7030A0"/>
                </a:solidFill>
              </a:rPr>
              <a:t> or club-shaped appearance.  </a:t>
            </a:r>
            <a:r>
              <a:rPr lang="en-US" i="1" dirty="0" smtClean="0">
                <a:solidFill>
                  <a:srgbClr val="7030A0"/>
                </a:solidFill>
              </a:rPr>
              <a:t>C. diphtheria </a:t>
            </a:r>
            <a:r>
              <a:rPr lang="en-US" dirty="0" smtClean="0">
                <a:solidFill>
                  <a:srgbClr val="7030A0"/>
                </a:solidFill>
              </a:rPr>
              <a:t>is the agent of human diphtheria. They are aerobic or facultatively anaerobic, </a:t>
            </a:r>
            <a:r>
              <a:rPr lang="en-US" dirty="0" err="1" smtClean="0">
                <a:solidFill>
                  <a:srgbClr val="7030A0"/>
                </a:solidFill>
              </a:rPr>
              <a:t>catalase</a:t>
            </a:r>
            <a:r>
              <a:rPr lang="en-US" dirty="0" smtClean="0">
                <a:solidFill>
                  <a:srgbClr val="7030A0"/>
                </a:solidFill>
              </a:rPr>
              <a:t> +, non-spore forming &amp; non- acid fast, with little tendency to branch. </a:t>
            </a:r>
            <a:r>
              <a:rPr lang="en-US" i="1" dirty="0">
                <a:solidFill>
                  <a:srgbClr val="7030A0"/>
                </a:solidFill>
              </a:rPr>
              <a:t>C. diphtheria </a:t>
            </a:r>
            <a:r>
              <a:rPr lang="en-US" dirty="0">
                <a:solidFill>
                  <a:srgbClr val="7030A0"/>
                </a:solidFill>
              </a:rPr>
              <a:t>grow aerobically on most ordinary media</a:t>
            </a:r>
            <a:r>
              <a:rPr lang="en-US" dirty="0" smtClean="0">
                <a:solidFill>
                  <a:srgbClr val="7030A0"/>
                </a:solidFill>
              </a:rPr>
              <a:t>. On </a:t>
            </a:r>
            <a:r>
              <a:rPr lang="en-US" dirty="0">
                <a:solidFill>
                  <a:srgbClr val="7030A0"/>
                </a:solidFill>
              </a:rPr>
              <a:t>blood agar the colonies are small, granular and gray &amp; may have small zone of </a:t>
            </a:r>
            <a:r>
              <a:rPr lang="en-US" dirty="0" err="1">
                <a:solidFill>
                  <a:srgbClr val="7030A0"/>
                </a:solidFill>
              </a:rPr>
              <a:t>hemolysis</a:t>
            </a:r>
            <a:r>
              <a:rPr lang="en-US" dirty="0">
                <a:solidFill>
                  <a:srgbClr val="7030A0"/>
                </a:solidFill>
              </a:rPr>
              <a:t>. On agar containing potassium </a:t>
            </a:r>
            <a:r>
              <a:rPr lang="en-US" dirty="0" err="1">
                <a:solidFill>
                  <a:srgbClr val="7030A0"/>
                </a:solidFill>
              </a:rPr>
              <a:t>tellurite</a:t>
            </a:r>
            <a:r>
              <a:rPr lang="en-US" dirty="0">
                <a:solidFill>
                  <a:srgbClr val="7030A0"/>
                </a:solidFill>
              </a:rPr>
              <a:t>, the colonies are brown to black with surrounded by halo. In stained smear from culture medium the bacilli arranged in </a:t>
            </a:r>
            <a:r>
              <a:rPr lang="en-US" b="1" dirty="0" err="1">
                <a:solidFill>
                  <a:srgbClr val="7030A0"/>
                </a:solidFill>
              </a:rPr>
              <a:t>chines</a:t>
            </a:r>
            <a:r>
              <a:rPr lang="en-US" b="1" dirty="0">
                <a:solidFill>
                  <a:srgbClr val="7030A0"/>
                </a:solidFill>
              </a:rPr>
              <a:t> letter appearance</a:t>
            </a:r>
            <a:r>
              <a:rPr lang="en-US" dirty="0">
                <a:solidFill>
                  <a:srgbClr val="7030A0"/>
                </a:solidFill>
              </a:rPr>
              <a:t>. On selective </a:t>
            </a:r>
            <a:r>
              <a:rPr lang="en-US" dirty="0" err="1">
                <a:solidFill>
                  <a:srgbClr val="7030A0"/>
                </a:solidFill>
              </a:rPr>
              <a:t>Tinsdale</a:t>
            </a:r>
            <a:r>
              <a:rPr lang="en-US" dirty="0">
                <a:solidFill>
                  <a:srgbClr val="7030A0"/>
                </a:solidFill>
              </a:rPr>
              <a:t> media, black colonies surrounded by halo (Diagnostic).</a:t>
            </a: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Infections caused by </a:t>
            </a:r>
            <a:r>
              <a:rPr lang="en-US" sz="3600" b="1" dirty="0" err="1" smtClean="0">
                <a:solidFill>
                  <a:srgbClr val="7030A0"/>
                </a:solidFill>
              </a:rPr>
              <a:t>Corynebacterium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i="1" dirty="0" smtClean="0">
                <a:solidFill>
                  <a:srgbClr val="0070C0"/>
                </a:solidFill>
              </a:rPr>
              <a:t>C. </a:t>
            </a:r>
            <a:r>
              <a:rPr lang="en-US" i="1" dirty="0" err="1" smtClean="0">
                <a:solidFill>
                  <a:srgbClr val="0070C0"/>
                </a:solidFill>
              </a:rPr>
              <a:t>diphtheriae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</a:t>
            </a:r>
            <a:r>
              <a:rPr lang="en-US" i="1" dirty="0" smtClean="0">
                <a:solidFill>
                  <a:srgbClr val="0070C0"/>
                </a:solidFill>
              </a:rPr>
              <a:t>C. ulcerans </a:t>
            </a:r>
            <a:r>
              <a:rPr lang="en-US" dirty="0" smtClean="0">
                <a:solidFill>
                  <a:srgbClr val="0070C0"/>
                </a:solidFill>
              </a:rPr>
              <a:t>are prominent human pathogen.</a:t>
            </a:r>
            <a:r>
              <a:rPr lang="en-US" i="1" dirty="0" smtClean="0">
                <a:solidFill>
                  <a:srgbClr val="0070C0"/>
                </a:solidFill>
              </a:rPr>
              <a:t> C. </a:t>
            </a:r>
            <a:r>
              <a:rPr lang="en-US" i="1" dirty="0" err="1" smtClean="0">
                <a:solidFill>
                  <a:srgbClr val="0070C0"/>
                </a:solidFill>
              </a:rPr>
              <a:t>diphtheriae</a:t>
            </a:r>
            <a:r>
              <a:rPr lang="en-US" i="1" dirty="0" smtClean="0">
                <a:solidFill>
                  <a:srgbClr val="0070C0"/>
                </a:solidFill>
              </a:rPr>
              <a:t> &amp; C. ulcerans can cause bovine mastitis and dermatitis. </a:t>
            </a:r>
            <a:r>
              <a:rPr lang="en-US" dirty="0" smtClean="0">
                <a:solidFill>
                  <a:srgbClr val="0070C0"/>
                </a:solidFill>
              </a:rPr>
              <a:t> The notable animal pathogens are </a:t>
            </a:r>
            <a:r>
              <a:rPr lang="en-US" i="1" dirty="0" smtClean="0">
                <a:solidFill>
                  <a:srgbClr val="0070C0"/>
                </a:solidFill>
              </a:rPr>
              <a:t>C. </a:t>
            </a:r>
            <a:r>
              <a:rPr lang="en-US" i="1" dirty="0" err="1" smtClean="0">
                <a:solidFill>
                  <a:srgbClr val="0070C0"/>
                </a:solidFill>
              </a:rPr>
              <a:t>pseudotuberculosis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, a cause of lymphadenitis &amp; </a:t>
            </a:r>
            <a:r>
              <a:rPr lang="en-US" dirty="0" err="1" smtClean="0">
                <a:solidFill>
                  <a:srgbClr val="0070C0"/>
                </a:solidFill>
              </a:rPr>
              <a:t>lymphangitis</a:t>
            </a:r>
            <a:r>
              <a:rPr lang="en-US" dirty="0" smtClean="0">
                <a:solidFill>
                  <a:srgbClr val="0070C0"/>
                </a:solidFill>
              </a:rPr>
              <a:t> in small ruminants and horses. </a:t>
            </a:r>
            <a:r>
              <a:rPr lang="en-US" i="1" dirty="0" smtClean="0">
                <a:solidFill>
                  <a:srgbClr val="0070C0"/>
                </a:solidFill>
              </a:rPr>
              <a:t>C. </a:t>
            </a:r>
            <a:r>
              <a:rPr lang="en-US" i="1" dirty="0" err="1" smtClean="0">
                <a:solidFill>
                  <a:srgbClr val="0070C0"/>
                </a:solidFill>
              </a:rPr>
              <a:t>renale</a:t>
            </a:r>
            <a:r>
              <a:rPr lang="en-US" dirty="0" smtClean="0">
                <a:solidFill>
                  <a:srgbClr val="0070C0"/>
                </a:solidFill>
              </a:rPr>
              <a:t>( </a:t>
            </a:r>
            <a:r>
              <a:rPr lang="en-US" i="1" dirty="0" smtClean="0">
                <a:solidFill>
                  <a:srgbClr val="0070C0"/>
                </a:solidFill>
              </a:rPr>
              <a:t>C. </a:t>
            </a:r>
            <a:r>
              <a:rPr lang="en-US" i="1" dirty="0" err="1" smtClean="0">
                <a:solidFill>
                  <a:srgbClr val="0070C0"/>
                </a:solidFill>
              </a:rPr>
              <a:t>cystitidis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C.pilosum</a:t>
            </a:r>
            <a:r>
              <a:rPr lang="en-US" dirty="0" smtClean="0">
                <a:solidFill>
                  <a:srgbClr val="0070C0"/>
                </a:solidFill>
              </a:rPr>
              <a:t>) are opportunistic agents of UTIs in cattle &amp; occasionally some other species. </a:t>
            </a:r>
            <a:r>
              <a:rPr lang="en-US" i="1" dirty="0" err="1" smtClean="0">
                <a:solidFill>
                  <a:srgbClr val="0070C0"/>
                </a:solidFill>
              </a:rPr>
              <a:t>C.pseudotuberculosis</a:t>
            </a:r>
            <a:r>
              <a:rPr lang="en-US" dirty="0" smtClean="0">
                <a:solidFill>
                  <a:srgbClr val="0070C0"/>
                </a:solidFill>
              </a:rPr>
              <a:t> &amp; </a:t>
            </a:r>
            <a:r>
              <a:rPr lang="en-US" i="1" dirty="0" smtClean="0">
                <a:solidFill>
                  <a:srgbClr val="0070C0"/>
                </a:solidFill>
              </a:rPr>
              <a:t>C. </a:t>
            </a:r>
            <a:r>
              <a:rPr lang="en-US" i="1" dirty="0" err="1" smtClean="0">
                <a:solidFill>
                  <a:srgbClr val="0070C0"/>
                </a:solidFill>
              </a:rPr>
              <a:t>ulcerns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can produce diphtheria toxin.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Clinical pictures of diphtheria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7" name="Content Placeholder 6" descr="Diphtheria0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28637" y="1843881"/>
            <a:ext cx="3895725" cy="4038600"/>
          </a:xfrm>
        </p:spPr>
      </p:pic>
      <p:pic>
        <p:nvPicPr>
          <p:cNvPr id="8" name="Content Placeholder 7" descr="mem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715000" y="2500306"/>
            <a:ext cx="2286024" cy="2172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Clinical pictures of diphtheria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Diphtheria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923069"/>
            <a:ext cx="4038600" cy="3880224"/>
          </a:xfrm>
        </p:spPr>
      </p:pic>
      <p:pic>
        <p:nvPicPr>
          <p:cNvPr id="6" name="Content Placeholder 5" descr="27166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715000" y="2214554"/>
            <a:ext cx="2500338" cy="288687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715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Diseases, Epidemiology &amp; Pathogenesis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i="1" dirty="0" smtClean="0">
                <a:solidFill>
                  <a:srgbClr val="66FF33"/>
                </a:solidFill>
              </a:rPr>
              <a:t>C. </a:t>
            </a:r>
            <a:r>
              <a:rPr lang="en-US" sz="2800" i="1" dirty="0" err="1" smtClean="0">
                <a:solidFill>
                  <a:srgbClr val="66FF33"/>
                </a:solidFill>
              </a:rPr>
              <a:t>renale</a:t>
            </a:r>
            <a:r>
              <a:rPr lang="en-US" sz="2800" i="1" dirty="0" smtClean="0">
                <a:solidFill>
                  <a:srgbClr val="66FF33"/>
                </a:solidFill>
              </a:rPr>
              <a:t> </a:t>
            </a:r>
            <a:r>
              <a:rPr lang="en-US" sz="2800" dirty="0" smtClean="0">
                <a:solidFill>
                  <a:srgbClr val="66FF33"/>
                </a:solidFill>
              </a:rPr>
              <a:t>is a normal flora of the lower </a:t>
            </a:r>
            <a:r>
              <a:rPr lang="en-US" sz="2800" dirty="0" err="1" smtClean="0">
                <a:solidFill>
                  <a:srgbClr val="66FF33"/>
                </a:solidFill>
              </a:rPr>
              <a:t>urogenital</a:t>
            </a:r>
            <a:r>
              <a:rPr lang="en-US" sz="2800" dirty="0" smtClean="0">
                <a:solidFill>
                  <a:srgbClr val="66FF33"/>
                </a:solidFill>
              </a:rPr>
              <a:t> tract. </a:t>
            </a:r>
            <a:r>
              <a:rPr lang="en-US" sz="2800" i="1" dirty="0" err="1" smtClean="0">
                <a:solidFill>
                  <a:srgbClr val="66FF33"/>
                </a:solidFill>
              </a:rPr>
              <a:t>C.pilosum</a:t>
            </a:r>
            <a:r>
              <a:rPr lang="en-US" sz="2800" dirty="0" smtClean="0">
                <a:solidFill>
                  <a:srgbClr val="66FF33"/>
                </a:solidFill>
              </a:rPr>
              <a:t> is also normal flora, &amp; is less common cause of cystitis &amp; </a:t>
            </a:r>
            <a:r>
              <a:rPr lang="en-US" sz="2800" dirty="0" err="1" smtClean="0">
                <a:solidFill>
                  <a:srgbClr val="66FF33"/>
                </a:solidFill>
              </a:rPr>
              <a:t>pyelonephritis</a:t>
            </a:r>
            <a:r>
              <a:rPr lang="en-US" sz="2800" dirty="0" smtClean="0">
                <a:solidFill>
                  <a:srgbClr val="66FF33"/>
                </a:solidFill>
              </a:rPr>
              <a:t>. </a:t>
            </a:r>
            <a:r>
              <a:rPr lang="en-US" sz="2800" i="1" dirty="0" smtClean="0">
                <a:solidFill>
                  <a:srgbClr val="66FF33"/>
                </a:solidFill>
              </a:rPr>
              <a:t>C. </a:t>
            </a:r>
            <a:r>
              <a:rPr lang="en-US" sz="2800" i="1" dirty="0" err="1" smtClean="0">
                <a:solidFill>
                  <a:srgbClr val="66FF33"/>
                </a:solidFill>
              </a:rPr>
              <a:t>cystitidis</a:t>
            </a:r>
            <a:r>
              <a:rPr lang="en-US" sz="2800" i="1" dirty="0" smtClean="0">
                <a:solidFill>
                  <a:srgbClr val="66FF33"/>
                </a:solidFill>
              </a:rPr>
              <a:t> </a:t>
            </a:r>
            <a:r>
              <a:rPr lang="en-US" sz="2800" dirty="0" smtClean="0">
                <a:solidFill>
                  <a:srgbClr val="66FF33"/>
                </a:solidFill>
              </a:rPr>
              <a:t>is usually associated with chronic </a:t>
            </a:r>
            <a:r>
              <a:rPr lang="en-US" sz="2800" dirty="0" err="1" smtClean="0">
                <a:solidFill>
                  <a:srgbClr val="66FF33"/>
                </a:solidFill>
              </a:rPr>
              <a:t>pyelonephritis</a:t>
            </a:r>
            <a:r>
              <a:rPr lang="en-US" sz="2800" dirty="0" smtClean="0">
                <a:solidFill>
                  <a:srgbClr val="66FF33"/>
                </a:solidFill>
              </a:rPr>
              <a:t>, </a:t>
            </a:r>
            <a:r>
              <a:rPr lang="en-US" sz="2800" dirty="0" smtClean="0">
                <a:solidFill>
                  <a:srgbClr val="66FF33"/>
                </a:solidFill>
              </a:rPr>
              <a:t>but can cause more severe cystitis than the other members. The members of the </a:t>
            </a:r>
            <a:r>
              <a:rPr lang="en-US" sz="2800" i="1" dirty="0" err="1" smtClean="0">
                <a:solidFill>
                  <a:srgbClr val="66FF33"/>
                </a:solidFill>
              </a:rPr>
              <a:t>C.renale</a:t>
            </a:r>
            <a:r>
              <a:rPr lang="en-US" sz="2800" dirty="0" smtClean="0">
                <a:solidFill>
                  <a:srgbClr val="66FF33"/>
                </a:solidFill>
              </a:rPr>
              <a:t> group are opportunistic pathogens of UT of cattle and other domestic animals.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66FF33"/>
                </a:solidFill>
              </a:rPr>
              <a:t>The major risk factors; shortness of the female urethra, pregnancy and parturition, anatomic anomalies, physical damage &amp; obstruction of UT.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66FF33"/>
                </a:solidFill>
              </a:rPr>
              <a:t>The disease occur most frequently in mature cows, &amp; ¼ to </a:t>
            </a:r>
            <a:r>
              <a:rPr lang="en-US" sz="2000" dirty="0" smtClean="0">
                <a:solidFill>
                  <a:srgbClr val="66FF33"/>
                </a:solidFill>
              </a:rPr>
              <a:t>1/3</a:t>
            </a:r>
            <a:r>
              <a:rPr lang="en-US" sz="2800" dirty="0" smtClean="0">
                <a:solidFill>
                  <a:srgbClr val="66FF33"/>
                </a:solidFill>
              </a:rPr>
              <a:t> of cases are fatal.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9286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Diseases, Epidemiology &amp;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7864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Colonization is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pilus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mediated &amp; the rapidly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urease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+ nature of the bacteria lead to production of ammonia with resulting mucous inflammation. Cows with alkaline urine are at greater risk for developing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pyelonephritis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The clinical presentation of acute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pyelonephritis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includes fever, anorexia,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polyuria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hematuria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pyuria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&amp; abdominal posture (arched back). Chronic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pyelonephritis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associated with weight loss, anorexia &amp; decreased milk production.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The first step in the pathogenesis of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pyelonephritis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is attachment of the bacteria to the urethral epithelium. Bacteria grow readily causing cystitis &amp; ascending to the kidney. The virulence factor of </a:t>
            </a:r>
            <a:r>
              <a:rPr lang="en-US" sz="2400" i="1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C.renale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u="sng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Renalin</a:t>
            </a:r>
            <a:r>
              <a:rPr lang="en-US" sz="2400" u="sng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(an extracellular protein) that play a role in </a:t>
            </a:r>
            <a:r>
              <a:rPr lang="en-US" sz="2400" u="sng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sz="2400" u="sng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of cell membranes.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 This protein is not produced by </a:t>
            </a:r>
            <a:r>
              <a:rPr lang="en-US" sz="2400" i="1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C.pilosum</a:t>
            </a:r>
            <a:r>
              <a:rPr lang="en-US" sz="2400" i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i="1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C.cystitidis</a:t>
            </a:r>
            <a:r>
              <a:rPr lang="en-US" sz="2400" i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Pilli are produced by the three bacteria.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Piliated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bacteria are more resistant to </a:t>
            </a:r>
            <a:r>
              <a:rPr lang="en-US" sz="2400" dirty="0" err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sz="2400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u="sng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8" y="273050"/>
            <a:ext cx="3428992" cy="1162050"/>
          </a:xfrm>
        </p:spPr>
        <p:txBody>
          <a:bodyPr anchor="ctr">
            <a:normAutofit/>
          </a:bodyPr>
          <a:lstStyle/>
          <a:p>
            <a:r>
              <a:rPr lang="en-US" sz="2800" i="1" dirty="0" err="1" smtClean="0"/>
              <a:t>C.pseudotuberculosis</a:t>
            </a:r>
            <a:endParaRPr lang="en-US" sz="2800" i="1" dirty="0"/>
          </a:p>
        </p:txBody>
      </p:sp>
      <p:pic>
        <p:nvPicPr>
          <p:cNvPr id="7" name="Content Placeholder 6" descr="as1353-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5000" y="2500306"/>
            <a:ext cx="3143280" cy="30198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286412" cy="635798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000" b="1" i="1" dirty="0" err="1" smtClean="0"/>
              <a:t>C.Pseudotuberculosis</a:t>
            </a:r>
            <a:r>
              <a:rPr lang="en-US" sz="2000" b="1" dirty="0" smtClean="0"/>
              <a:t> is a facultative intracellular bacteria that is the cause of </a:t>
            </a:r>
            <a:r>
              <a:rPr lang="en-US" sz="2000" b="1" u="sng" dirty="0" err="1" smtClean="0"/>
              <a:t>caseous</a:t>
            </a:r>
            <a:r>
              <a:rPr lang="en-US" sz="2000" b="1" u="sng" dirty="0" smtClean="0"/>
              <a:t> lymphadenitis </a:t>
            </a:r>
            <a:r>
              <a:rPr lang="en-US" sz="2000" b="1" dirty="0" smtClean="0"/>
              <a:t>(CLA) in goats &amp; sheep, ulcerative </a:t>
            </a:r>
            <a:r>
              <a:rPr lang="en-US" sz="2000" b="1" dirty="0" err="1" smtClean="0"/>
              <a:t>lymphangitis</a:t>
            </a:r>
            <a:r>
              <a:rPr lang="en-US" sz="2000" b="1" dirty="0" smtClean="0"/>
              <a:t> &amp; ventral abscess in horses, and abscess and mastitis in cattle.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/>
              <a:t>CLA is economically significant worldwide (usually due to death), characterized by chronic </a:t>
            </a:r>
            <a:r>
              <a:rPr lang="en-US" sz="2000" b="1" dirty="0" err="1" smtClean="0"/>
              <a:t>abscessation</a:t>
            </a:r>
            <a:r>
              <a:rPr lang="en-US" sz="2000" b="1" dirty="0" smtClean="0"/>
              <a:t> of peripheral LNs. Prevalence rate of 30%-50% may occur in herds or flocks, &amp; higher rate  with older age.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/>
              <a:t>Transmission occurs primarily though direct contact (Aerosol). Bacteria may enter through shearing wounds &amp; abrasions. </a:t>
            </a:r>
            <a:r>
              <a:rPr lang="en-US" sz="2000" b="1" dirty="0" err="1" smtClean="0"/>
              <a:t>Phagocytosed</a:t>
            </a:r>
            <a:r>
              <a:rPr lang="en-US" sz="2000" b="1" dirty="0" smtClean="0"/>
              <a:t> bacteria are transported to regional LN leading to abscess formation. Dissemination from primary  to secondary sites may occur.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942" y="273050"/>
            <a:ext cx="3571900" cy="116205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i="1" dirty="0" smtClean="0"/>
              <a:t>C. </a:t>
            </a:r>
            <a:r>
              <a:rPr lang="en-US" sz="3600" i="1" dirty="0" err="1" smtClean="0"/>
              <a:t>Ulcerns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err="1" smtClean="0"/>
              <a:t>C.bovis</a:t>
            </a:r>
            <a:endParaRPr lang="en-US" sz="3600" i="1" dirty="0"/>
          </a:p>
        </p:txBody>
      </p:sp>
      <p:pic>
        <p:nvPicPr>
          <p:cNvPr id="5" name="Content Placeholder 4" descr="cow%20mastiti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34086" y="3000373"/>
            <a:ext cx="2395565" cy="259397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4400552" cy="6215106"/>
          </a:xfrm>
        </p:spPr>
        <p:txBody>
          <a:bodyPr>
            <a:normAutofit/>
          </a:bodyPr>
          <a:lstStyle/>
          <a:p>
            <a:pPr algn="just"/>
            <a:r>
              <a:rPr lang="en-US" sz="2400" b="1" i="1" dirty="0" err="1" smtClean="0"/>
              <a:t>C.ulcerns</a:t>
            </a:r>
            <a:r>
              <a:rPr lang="en-US" sz="2000" b="1" dirty="0" smtClean="0"/>
              <a:t> is best known as a cause of </a:t>
            </a:r>
            <a:r>
              <a:rPr lang="en-US" sz="2000" b="1" dirty="0" err="1" smtClean="0"/>
              <a:t>pharyngitis</a:t>
            </a:r>
            <a:r>
              <a:rPr lang="en-US" sz="2000" b="1" dirty="0" smtClean="0"/>
              <a:t> in human. In animals causes  of bovine mastitis. </a:t>
            </a:r>
            <a:r>
              <a:rPr lang="en-US" sz="2000" b="1" i="1" dirty="0" err="1" smtClean="0"/>
              <a:t>C.ulcerns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are able to produce diphtheria toxin. Infected cows may shed the bacteria with the milk for months or years &amp; sporadic human cases are associated with consumption of raw milk (50% of </a:t>
            </a:r>
            <a:r>
              <a:rPr lang="en-US" sz="2000" b="1" i="1" dirty="0" err="1" smtClean="0"/>
              <a:t>C.ulcerns</a:t>
            </a:r>
            <a:r>
              <a:rPr lang="en-US" sz="2000" b="1" dirty="0" smtClean="0"/>
              <a:t> isolates from the milk produce diphtheria toxin).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400" b="1" i="1" dirty="0" err="1" smtClean="0"/>
              <a:t>C.bovis</a:t>
            </a:r>
            <a:r>
              <a:rPr lang="en-US" sz="2400" b="1" i="1" dirty="0" smtClean="0"/>
              <a:t> </a:t>
            </a:r>
            <a:r>
              <a:rPr lang="en-US" sz="2000" b="1" dirty="0" smtClean="0"/>
              <a:t> is a commensal of bovine udder where it attached to epithelium of teat duct. 20% of cattle carry </a:t>
            </a:r>
            <a:r>
              <a:rPr lang="en-US" sz="2000" b="1" i="1" dirty="0" err="1" smtClean="0"/>
              <a:t>C.bovis</a:t>
            </a:r>
            <a:r>
              <a:rPr lang="en-US" sz="2000" b="1" dirty="0" smtClean="0"/>
              <a:t>.  Growth of bacteria is enhanced in the milk during lactation. Inflammatory changes may occur in teat canal &amp; mammary </a:t>
            </a:r>
            <a:r>
              <a:rPr lang="en-US" sz="2000" b="1" dirty="0" err="1" smtClean="0"/>
              <a:t>paranchyma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273050"/>
            <a:ext cx="3786214" cy="116205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Laboratory diagnosis</a:t>
            </a:r>
            <a:endParaRPr lang="en-US" sz="3200" dirty="0"/>
          </a:p>
        </p:txBody>
      </p:sp>
      <p:pic>
        <p:nvPicPr>
          <p:cNvPr id="5" name="Content Placeholder 4" descr="dis-dip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57950" y="4043580"/>
            <a:ext cx="2143140" cy="23858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4643470" cy="628654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* </a:t>
            </a:r>
            <a:r>
              <a:rPr lang="en-US" sz="2400" b="1" dirty="0" smtClean="0">
                <a:solidFill>
                  <a:srgbClr val="7030A0"/>
                </a:solidFill>
              </a:rPr>
              <a:t>Specimens:</a:t>
            </a:r>
            <a:r>
              <a:rPr lang="en-US" sz="2400" dirty="0" smtClean="0">
                <a:solidFill>
                  <a:srgbClr val="7030A0"/>
                </a:solidFill>
              </a:rPr>
              <a:t> throat swab, wound swab, pus from abscess, milk, urine, genital secretion.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*</a:t>
            </a:r>
            <a:r>
              <a:rPr lang="en-US" sz="2400" b="1" dirty="0" smtClean="0">
                <a:solidFill>
                  <a:srgbClr val="7030A0"/>
                </a:solidFill>
              </a:rPr>
              <a:t>Direct stain: </a:t>
            </a:r>
            <a:r>
              <a:rPr lang="en-US" sz="2400" dirty="0" smtClean="0">
                <a:solidFill>
                  <a:srgbClr val="7030A0"/>
                </a:solidFill>
              </a:rPr>
              <a:t>Grams stain or Albert stain (deep blue </a:t>
            </a:r>
            <a:r>
              <a:rPr lang="en-US" sz="2400" dirty="0" err="1" smtClean="0">
                <a:solidFill>
                  <a:srgbClr val="7030A0"/>
                </a:solidFill>
              </a:rPr>
              <a:t>metachromatic</a:t>
            </a:r>
            <a:r>
              <a:rPr lang="en-US" sz="2400" dirty="0" smtClean="0">
                <a:solidFill>
                  <a:srgbClr val="7030A0"/>
                </a:solidFill>
              </a:rPr>
              <a:t> granules &amp; faint green shaft).</a:t>
            </a:r>
          </a:p>
          <a:p>
            <a:pPr>
              <a:buFont typeface="Arial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Culture on ordinary &amp; selective media: </a:t>
            </a:r>
            <a:r>
              <a:rPr lang="en-US" sz="2400" dirty="0" smtClean="0">
                <a:solidFill>
                  <a:srgbClr val="7030A0"/>
                </a:solidFill>
              </a:rPr>
              <a:t>Blood agar, potassium </a:t>
            </a:r>
            <a:r>
              <a:rPr lang="en-US" sz="2400" dirty="0" err="1" smtClean="0">
                <a:solidFill>
                  <a:srgbClr val="7030A0"/>
                </a:solidFill>
              </a:rPr>
              <a:t>telurite</a:t>
            </a:r>
            <a:r>
              <a:rPr lang="en-US" sz="2400" dirty="0" smtClean="0">
                <a:solidFill>
                  <a:srgbClr val="7030A0"/>
                </a:solidFill>
              </a:rPr>
              <a:t> blood agar &amp; </a:t>
            </a:r>
            <a:r>
              <a:rPr lang="en-US" sz="2400" dirty="0" err="1" smtClean="0">
                <a:solidFill>
                  <a:srgbClr val="7030A0"/>
                </a:solidFill>
              </a:rPr>
              <a:t>Tensdale</a:t>
            </a:r>
            <a:r>
              <a:rPr lang="en-US" sz="2400" dirty="0" smtClean="0">
                <a:solidFill>
                  <a:srgbClr val="7030A0"/>
                </a:solidFill>
              </a:rPr>
              <a:t> medium (selective media).</a:t>
            </a:r>
          </a:p>
          <a:p>
            <a:pPr>
              <a:buFont typeface="Arial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Colony morphology &amp; identification: </a:t>
            </a:r>
            <a:r>
              <a:rPr lang="en-US" sz="2400" dirty="0" smtClean="0">
                <a:solidFill>
                  <a:srgbClr val="7030A0"/>
                </a:solidFill>
              </a:rPr>
              <a:t> Albert stain</a:t>
            </a:r>
          </a:p>
          <a:p>
            <a:pPr>
              <a:buFont typeface="Arial" charset="0"/>
              <a:buChar char="•"/>
            </a:pPr>
            <a:r>
              <a:rPr lang="en-US" sz="2400" b="1" dirty="0" err="1" smtClean="0">
                <a:solidFill>
                  <a:srgbClr val="7030A0"/>
                </a:solidFill>
              </a:rPr>
              <a:t>Toxigenicity</a:t>
            </a:r>
            <a:r>
              <a:rPr lang="en-US" sz="2400" b="1" dirty="0" smtClean="0">
                <a:solidFill>
                  <a:srgbClr val="7030A0"/>
                </a:solidFill>
              </a:rPr>
              <a:t> test: </a:t>
            </a:r>
            <a:r>
              <a:rPr lang="en-US" sz="2400" dirty="0" smtClean="0">
                <a:solidFill>
                  <a:srgbClr val="7030A0"/>
                </a:solidFill>
              </a:rPr>
              <a:t>Detection of diphtheria toxin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803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Non-spore forming Gram-positive bacilli  Corynebacterium </vt:lpstr>
      <vt:lpstr>Infections caused by Corynebacterium</vt:lpstr>
      <vt:lpstr>Clinical pictures of diphtheria</vt:lpstr>
      <vt:lpstr>Clinical pictures of diphtheria</vt:lpstr>
      <vt:lpstr>Diseases, Epidemiology &amp; Pathogenesis</vt:lpstr>
      <vt:lpstr>Diseases, Epidemiology &amp; Pathogenesis</vt:lpstr>
      <vt:lpstr>C.pseudotuberculosis</vt:lpstr>
      <vt:lpstr>C. Ulcerns C.bovis</vt:lpstr>
      <vt:lpstr>Laboratory diagnosis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Non-spore forming Gram-positive bacilli  Corynebacterium </dc:title>
  <dc:creator>safa</dc:creator>
  <cp:lastModifiedBy>As</cp:lastModifiedBy>
  <cp:revision>30</cp:revision>
  <dcterms:created xsi:type="dcterms:W3CDTF">2010-11-19T08:14:52Z</dcterms:created>
  <dcterms:modified xsi:type="dcterms:W3CDTF">2014-01-19T21:20:40Z</dcterms:modified>
</cp:coreProperties>
</file>